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8" r:id="rId2"/>
    <p:sldId id="286" r:id="rId3"/>
    <p:sldId id="293" r:id="rId4"/>
    <p:sldId id="291" r:id="rId5"/>
    <p:sldId id="319" r:id="rId6"/>
    <p:sldId id="294" r:id="rId7"/>
    <p:sldId id="295" r:id="rId8"/>
    <p:sldId id="296" r:id="rId9"/>
    <p:sldId id="297" r:id="rId10"/>
    <p:sldId id="298" r:id="rId11"/>
    <p:sldId id="320" r:id="rId12"/>
    <p:sldId id="321" r:id="rId13"/>
    <p:sldId id="301" r:id="rId14"/>
    <p:sldId id="302" r:id="rId15"/>
    <p:sldId id="304" r:id="rId16"/>
    <p:sldId id="305" r:id="rId17"/>
    <p:sldId id="306" r:id="rId18"/>
    <p:sldId id="307" r:id="rId19"/>
    <p:sldId id="308" r:id="rId20"/>
    <p:sldId id="309" r:id="rId21"/>
    <p:sldId id="310" r:id="rId22"/>
    <p:sldId id="311" r:id="rId23"/>
    <p:sldId id="322" r:id="rId24"/>
    <p:sldId id="323" r:id="rId25"/>
    <p:sldId id="324" r:id="rId26"/>
    <p:sldId id="325" r:id="rId27"/>
    <p:sldId id="32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11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EF4A7-522B-413B-A477-D219AACDA72E}" type="datetimeFigureOut">
              <a:rPr lang="en-US" smtClean="0"/>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8E158-BD32-407F-B02D-43FD3EE0029E}" type="slidenum">
              <a:rPr lang="en-US" smtClean="0"/>
              <a:pPr/>
              <a:t>‹#›</a:t>
            </a:fld>
            <a:endParaRPr lang="en-US"/>
          </a:p>
        </p:txBody>
      </p:sp>
    </p:spTree>
    <p:extLst>
      <p:ext uri="{BB962C8B-B14F-4D97-AF65-F5344CB8AC3E}">
        <p14:creationId xmlns:p14="http://schemas.microsoft.com/office/powerpoint/2010/main" val="119785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07BB817-955B-4846-87A7-7B2E05A666B0}"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29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36CB7E3-E449-443C-A438-E88BFFB96EFF}"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1990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7EFF474-C7D3-4229-8981-1B1718B21488}"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384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916F2BA-DB0E-4E5E-A23A-12A026A83926}"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706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B552F2D-F5EC-4993-9B6F-AF41C36E8E8C}" type="slidenum">
              <a:rPr lang="en-US"/>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041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01FD72F-2DD5-4641-83E4-1081307E5FED}" type="slidenum">
              <a:rPr lang="en-US"/>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8978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52B2019-2F4D-4DC7-B6DD-A52BC23E390D}" type="slidenum">
              <a:rPr lang="en-US"/>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6333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68FF756-CFF8-48CC-85D2-C8DD81185419}" type="slidenum">
              <a:rPr lang="en-US"/>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272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DC2311-BE8E-47BA-9CE0-761BEE4686A2}" type="slidenum">
              <a:rPr lang="en-US"/>
              <a:pPr/>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839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0780B8-FF1C-4E05-A526-17E54EB8DB18}" type="slidenum">
              <a:rPr lang="en-US"/>
              <a:pPr/>
              <a:t>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883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FCF29A8-6E02-4F79-BD2B-8B5DEE110131}"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37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329A8D-6C20-4FCE-BECD-72FAD69555A1}"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351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A389724-0B38-41F7-9179-4326764A6498}"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3015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2C30BB8-CB70-4302-9F4D-C6DD9C2A0289}" type="slidenum">
              <a:rPr lang="en-US"/>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48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60762B-85F5-4901-9928-756D59368B20}"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679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ECE0173-D78C-4D92-8620-6E0DC200F3C2}" type="slidenum">
              <a:rPr lang="en-US"/>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774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_xF96sNWnK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XV Protein</a:t>
            </a:r>
            <a:endParaRPr lang="en-US" dirty="0"/>
          </a:p>
        </p:txBody>
      </p:sp>
      <p:sp>
        <p:nvSpPr>
          <p:cNvPr id="3" name="Subtitle 2"/>
          <p:cNvSpPr>
            <a:spLocks noGrp="1"/>
          </p:cNvSpPr>
          <p:nvPr>
            <p:ph type="subTitle" idx="1"/>
          </p:nvPr>
        </p:nvSpPr>
        <p:spPr/>
        <p:txBody>
          <a:bodyPr/>
          <a:lstStyle/>
          <a:p>
            <a:r>
              <a:rPr lang="en-US" dirty="0" smtClean="0"/>
              <a:t>NDFS 5560</a:t>
            </a:r>
          </a:p>
          <a:p>
            <a:r>
              <a:rPr lang="en-US" dirty="0" smtClean="0"/>
              <a:t>Fall 2015</a:t>
            </a:r>
            <a:endParaRPr lang="en-US" dirty="0"/>
          </a:p>
        </p:txBody>
      </p:sp>
    </p:spTree>
    <p:extLst>
      <p:ext uri="{BB962C8B-B14F-4D97-AF65-F5344CB8AC3E}">
        <p14:creationId xmlns:p14="http://schemas.microsoft.com/office/powerpoint/2010/main" val="1546104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0" y="457200"/>
            <a:ext cx="3810000" cy="3581400"/>
          </a:xfrm>
        </p:spPr>
        <p:txBody>
          <a:bodyPr>
            <a:noAutofit/>
          </a:bodyPr>
          <a:lstStyle/>
          <a:p>
            <a:pPr eaLnBrk="1" hangingPunct="1"/>
            <a:r>
              <a:rPr lang="en-US" sz="4000" dirty="0" smtClean="0"/>
              <a:t>pH Effects on Protein Solubility</a:t>
            </a:r>
            <a:endParaRPr lang="en-US" sz="6000" dirty="0" smtClean="0"/>
          </a:p>
        </p:txBody>
      </p:sp>
      <p:pic>
        <p:nvPicPr>
          <p:cNvPr id="6147" name="Picture 4" descr="PH Solub"/>
          <p:cNvPicPr>
            <a:picLocks noGrp="1" noChangeAspect="1" noChangeArrowheads="1"/>
          </p:cNvPicPr>
          <p:nvPr>
            <p:ph idx="1"/>
          </p:nvPr>
        </p:nvPicPr>
        <p:blipFill rotWithShape="1">
          <a:blip r:embed="rId3" cstate="print"/>
          <a:srcRect b="18391"/>
          <a:stretch/>
        </p:blipFill>
        <p:spPr>
          <a:xfrm>
            <a:off x="0" y="228600"/>
            <a:ext cx="5486400" cy="5410200"/>
          </a:xfrm>
        </p:spPr>
      </p:pic>
      <p:sp>
        <p:nvSpPr>
          <p:cNvPr id="4" name="TextBox 3"/>
          <p:cNvSpPr txBox="1"/>
          <p:nvPr/>
        </p:nvSpPr>
        <p:spPr>
          <a:xfrm>
            <a:off x="914400" y="5791200"/>
            <a:ext cx="5105400" cy="923330"/>
          </a:xfrm>
          <a:prstGeom prst="rect">
            <a:avLst/>
          </a:prstGeom>
          <a:noFill/>
        </p:spPr>
        <p:txBody>
          <a:bodyPr wrap="square" rtlCol="0">
            <a:spAutoFit/>
          </a:bodyPr>
          <a:lstStyle/>
          <a:p>
            <a:r>
              <a:rPr lang="en-US" dirty="0" smtClean="0"/>
              <a:t>Solubility of </a:t>
            </a:r>
            <a:r>
              <a:rPr lang="el-GR" dirty="0" smtClean="0"/>
              <a:t>β</a:t>
            </a:r>
            <a:r>
              <a:rPr lang="en-US" dirty="0" smtClean="0"/>
              <a:t>-</a:t>
            </a:r>
            <a:r>
              <a:rPr lang="en-US" dirty="0" err="1" smtClean="0"/>
              <a:t>lactoglobin</a:t>
            </a:r>
            <a:r>
              <a:rPr lang="en-US" dirty="0" smtClean="0"/>
              <a:t> (measured as mg nitrogen/mL) is influenced by pH and </a:t>
            </a:r>
            <a:r>
              <a:rPr lang="en-US" dirty="0" err="1" smtClean="0"/>
              <a:t>NaCl</a:t>
            </a:r>
            <a:r>
              <a:rPr lang="en-US" dirty="0" smtClean="0"/>
              <a:t> concentration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salts on solubility</a:t>
            </a:r>
            <a:endParaRPr lang="en-US" dirty="0"/>
          </a:p>
        </p:txBody>
      </p:sp>
      <p:sp>
        <p:nvSpPr>
          <p:cNvPr id="3" name="Content Placeholder 2"/>
          <p:cNvSpPr>
            <a:spLocks noGrp="1"/>
          </p:cNvSpPr>
          <p:nvPr>
            <p:ph idx="1"/>
          </p:nvPr>
        </p:nvSpPr>
        <p:spPr/>
        <p:txBody>
          <a:bodyPr/>
          <a:lstStyle/>
          <a:p>
            <a:r>
              <a:rPr lang="en-US" dirty="0" smtClean="0"/>
              <a:t>Protein solubility increases as [</a:t>
            </a:r>
            <a:r>
              <a:rPr lang="en-US" dirty="0" err="1" smtClean="0"/>
              <a:t>NaCl</a:t>
            </a:r>
            <a:r>
              <a:rPr lang="en-US" dirty="0" smtClean="0"/>
              <a:t>]↑</a:t>
            </a:r>
          </a:p>
          <a:p>
            <a:pPr lvl="1"/>
            <a:r>
              <a:rPr lang="en-US" dirty="0" smtClean="0"/>
              <a:t>‘salting in’</a:t>
            </a:r>
          </a:p>
          <a:p>
            <a:pPr lvl="1"/>
            <a:r>
              <a:rPr lang="en-US" dirty="0" smtClean="0"/>
              <a:t>Due to enhanced surface charges</a:t>
            </a:r>
          </a:p>
          <a:p>
            <a:pPr lvl="1"/>
            <a:endParaRPr lang="en-US" dirty="0" smtClean="0"/>
          </a:p>
          <a:p>
            <a:r>
              <a:rPr lang="en-US" dirty="0" smtClean="0"/>
              <a:t>At [</a:t>
            </a:r>
            <a:r>
              <a:rPr lang="en-US" dirty="0" err="1" smtClean="0"/>
              <a:t>NaCl</a:t>
            </a:r>
            <a:r>
              <a:rPr lang="en-US" dirty="0" smtClean="0"/>
              <a:t>] &gt; 1M solubility ↓</a:t>
            </a:r>
          </a:p>
          <a:p>
            <a:pPr lvl="1"/>
            <a:r>
              <a:rPr lang="en-US" dirty="0" smtClean="0"/>
              <a:t>‘salting out’</a:t>
            </a:r>
          </a:p>
          <a:p>
            <a:pPr lvl="1"/>
            <a:r>
              <a:rPr lang="en-US" dirty="0" smtClean="0"/>
              <a:t>Due to competition for water</a:t>
            </a:r>
          </a:p>
          <a:p>
            <a:pPr lvl="1"/>
            <a:r>
              <a:rPr lang="en-US" dirty="0" smtClean="0"/>
              <a:t>Practically unpalatable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gels</a:t>
            </a:r>
            <a:endParaRPr lang="en-US" dirty="0"/>
          </a:p>
        </p:txBody>
      </p:sp>
      <p:sp>
        <p:nvSpPr>
          <p:cNvPr id="3" name="Content Placeholder 2"/>
          <p:cNvSpPr>
            <a:spLocks noGrp="1"/>
          </p:cNvSpPr>
          <p:nvPr>
            <p:ph idx="1"/>
          </p:nvPr>
        </p:nvSpPr>
        <p:spPr/>
        <p:txBody>
          <a:bodyPr>
            <a:normAutofit/>
          </a:bodyPr>
          <a:lstStyle/>
          <a:p>
            <a:r>
              <a:rPr lang="en-US" sz="2800" dirty="0" smtClean="0"/>
              <a:t>3D network of x-linked proteins in aqueous system</a:t>
            </a:r>
          </a:p>
          <a:p>
            <a:pPr lvl="1"/>
            <a:r>
              <a:rPr lang="en-US" sz="2400" dirty="0" smtClean="0"/>
              <a:t>i.e. yogurt, cheese, gelatin, processed meats</a:t>
            </a:r>
          </a:p>
          <a:p>
            <a:r>
              <a:rPr lang="en-US" sz="2800" dirty="0" smtClean="0"/>
              <a:t>High water content (95-98%)</a:t>
            </a:r>
          </a:p>
          <a:p>
            <a:endParaRPr lang="en-US" sz="2800" dirty="0" smtClean="0"/>
          </a:p>
          <a:p>
            <a:r>
              <a:rPr lang="en-US" sz="2800" dirty="0" err="1" smtClean="0"/>
              <a:t>Thermoset</a:t>
            </a:r>
            <a:r>
              <a:rPr lang="en-US" sz="2800" dirty="0" smtClean="0"/>
              <a:t>-irreversible</a:t>
            </a:r>
          </a:p>
          <a:p>
            <a:pPr lvl="1"/>
            <a:r>
              <a:rPr lang="en-US" sz="2400" dirty="0" smtClean="0"/>
              <a:t>Egg white</a:t>
            </a:r>
          </a:p>
          <a:p>
            <a:r>
              <a:rPr lang="en-US" sz="2800" dirty="0" smtClean="0"/>
              <a:t>Thermoplastic</a:t>
            </a:r>
          </a:p>
          <a:p>
            <a:pPr lvl="1"/>
            <a:r>
              <a:rPr lang="en-US" sz="2400" dirty="0" smtClean="0"/>
              <a:t>Gelatin</a:t>
            </a:r>
          </a:p>
          <a:p>
            <a:pPr lvl="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7772400" cy="762000"/>
          </a:xfrm>
        </p:spPr>
        <p:txBody>
          <a:bodyPr/>
          <a:lstStyle/>
          <a:p>
            <a:pPr eaLnBrk="1" hangingPunct="1"/>
            <a:r>
              <a:rPr lang="en-US" sz="2400" smtClean="0"/>
              <a:t>Gelatin Formation from Collagen</a:t>
            </a:r>
            <a:endParaRPr lang="en-US" smtClean="0"/>
          </a:p>
        </p:txBody>
      </p:sp>
      <p:pic>
        <p:nvPicPr>
          <p:cNvPr id="9219" name="Picture 4" descr="gelatin"/>
          <p:cNvPicPr>
            <a:picLocks noGrp="1" noChangeAspect="1" noChangeArrowheads="1"/>
          </p:cNvPicPr>
          <p:nvPr>
            <p:ph idx="1"/>
          </p:nvPr>
        </p:nvPicPr>
        <p:blipFill>
          <a:blip r:embed="rId3" cstate="print"/>
          <a:srcRect/>
          <a:stretch>
            <a:fillRect/>
          </a:stretch>
        </p:blipFill>
        <p:spPr>
          <a:xfrm>
            <a:off x="609600" y="1295400"/>
            <a:ext cx="7772400" cy="4962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sz="4000" dirty="0" smtClean="0"/>
              <a:t>Heat is  often needed to cause protein </a:t>
            </a:r>
            <a:r>
              <a:rPr lang="en-US" sz="4000" dirty="0" err="1" smtClean="0"/>
              <a:t>gelation</a:t>
            </a:r>
            <a:endParaRPr lang="en-US" sz="4000" dirty="0" smtClean="0"/>
          </a:p>
        </p:txBody>
      </p:sp>
      <p:pic>
        <p:nvPicPr>
          <p:cNvPr id="10243" name="Picture 4" descr="Heat to gel"/>
          <p:cNvPicPr>
            <a:picLocks noGrp="1" noChangeAspect="1" noChangeArrowheads="1"/>
          </p:cNvPicPr>
          <p:nvPr>
            <p:ph idx="1"/>
          </p:nvPr>
        </p:nvPicPr>
        <p:blipFill>
          <a:blip r:embed="rId3" cstate="print"/>
          <a:srcRect/>
          <a:stretch>
            <a:fillRect/>
          </a:stretch>
        </p:blipFill>
        <p:spPr>
          <a:xfrm>
            <a:off x="685800" y="2293938"/>
            <a:ext cx="8229600" cy="37258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90600"/>
          </a:xfrm>
        </p:spPr>
        <p:txBody>
          <a:bodyPr/>
          <a:lstStyle/>
          <a:p>
            <a:pPr eaLnBrk="1" hangingPunct="1"/>
            <a:r>
              <a:rPr lang="en-US" sz="2400" smtClean="0"/>
              <a:t>Water Binding Comparison of Soy, Caseinate, &amp; Whey Protein Concentrates as affected by Temperature</a:t>
            </a:r>
          </a:p>
        </p:txBody>
      </p:sp>
      <p:pic>
        <p:nvPicPr>
          <p:cNvPr id="12291" name="Picture 4" descr="H20binding"/>
          <p:cNvPicPr>
            <a:picLocks noGrp="1" noChangeAspect="1" noChangeArrowheads="1"/>
          </p:cNvPicPr>
          <p:nvPr>
            <p:ph idx="1"/>
          </p:nvPr>
        </p:nvPicPr>
        <p:blipFill rotWithShape="1">
          <a:blip r:embed="rId3" cstate="print"/>
          <a:srcRect b="9866"/>
          <a:stretch/>
        </p:blipFill>
        <p:spPr>
          <a:xfrm>
            <a:off x="0" y="1295401"/>
            <a:ext cx="9144000" cy="4495800"/>
          </a:xfrm>
        </p:spPr>
      </p:pic>
      <p:sp>
        <p:nvSpPr>
          <p:cNvPr id="2" name="TextBox 1"/>
          <p:cNvSpPr txBox="1"/>
          <p:nvPr/>
        </p:nvSpPr>
        <p:spPr>
          <a:xfrm>
            <a:off x="990600" y="5682736"/>
            <a:ext cx="7848600" cy="369332"/>
          </a:xfrm>
          <a:prstGeom prst="rect">
            <a:avLst/>
          </a:prstGeom>
          <a:noFill/>
        </p:spPr>
        <p:txBody>
          <a:bodyPr wrap="square" rtlCol="0">
            <a:spAutoFit/>
          </a:bodyPr>
          <a:lstStyle/>
          <a:p>
            <a:r>
              <a:rPr lang="en-US" dirty="0" smtClean="0"/>
              <a:t>Water binding of three protein concentrates as a function of temperature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15400" cy="685800"/>
          </a:xfrm>
        </p:spPr>
        <p:txBody>
          <a:bodyPr/>
          <a:lstStyle/>
          <a:p>
            <a:pPr eaLnBrk="1" hangingPunct="1"/>
            <a:r>
              <a:rPr lang="en-US" sz="2400" smtClean="0"/>
              <a:t>Effects of pH on water binding by beef muscle homogenates.</a:t>
            </a:r>
          </a:p>
        </p:txBody>
      </p:sp>
      <p:pic>
        <p:nvPicPr>
          <p:cNvPr id="13315" name="Picture 4" descr="PH + Water Bind"/>
          <p:cNvPicPr>
            <a:picLocks noGrp="1" noChangeAspect="1" noChangeArrowheads="1"/>
          </p:cNvPicPr>
          <p:nvPr>
            <p:ph idx="1"/>
          </p:nvPr>
        </p:nvPicPr>
        <p:blipFill rotWithShape="1">
          <a:blip r:embed="rId3" cstate="print"/>
          <a:srcRect b="25099"/>
          <a:stretch/>
        </p:blipFill>
        <p:spPr>
          <a:xfrm>
            <a:off x="685800" y="762000"/>
            <a:ext cx="7086600" cy="4495800"/>
          </a:xfrm>
        </p:spPr>
      </p:pic>
      <p:sp>
        <p:nvSpPr>
          <p:cNvPr id="4" name="TextBox 3"/>
          <p:cNvSpPr txBox="1"/>
          <p:nvPr/>
        </p:nvSpPr>
        <p:spPr>
          <a:xfrm>
            <a:off x="1524000" y="5410200"/>
            <a:ext cx="6006353" cy="369332"/>
          </a:xfrm>
          <a:prstGeom prst="rect">
            <a:avLst/>
          </a:prstGeom>
          <a:noFill/>
        </p:spPr>
        <p:txBody>
          <a:bodyPr wrap="square" rtlCol="0">
            <a:spAutoFit/>
          </a:bodyPr>
          <a:lstStyle/>
          <a:p>
            <a:r>
              <a:rPr lang="en-US" dirty="0" smtClean="0"/>
              <a:t>Water binding of beef homogenates as a function of pH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04800"/>
            <a:ext cx="7772400" cy="762000"/>
          </a:xfrm>
        </p:spPr>
        <p:txBody>
          <a:bodyPr/>
          <a:lstStyle/>
          <a:p>
            <a:pPr eaLnBrk="1" hangingPunct="1"/>
            <a:r>
              <a:rPr lang="en-US" sz="2400" smtClean="0"/>
              <a:t>Salt Increases Water Binding in Raw Meat</a:t>
            </a:r>
          </a:p>
        </p:txBody>
      </p:sp>
      <p:pic>
        <p:nvPicPr>
          <p:cNvPr id="14339" name="Picture 4" descr="Salt + water"/>
          <p:cNvPicPr>
            <a:picLocks noGrp="1" noChangeAspect="1" noChangeArrowheads="1"/>
          </p:cNvPicPr>
          <p:nvPr>
            <p:ph idx="1"/>
          </p:nvPr>
        </p:nvPicPr>
        <p:blipFill rotWithShape="1">
          <a:blip r:embed="rId3" cstate="print"/>
          <a:srcRect b="16700"/>
          <a:stretch/>
        </p:blipFill>
        <p:spPr>
          <a:xfrm>
            <a:off x="0" y="1219201"/>
            <a:ext cx="8915400" cy="4648200"/>
          </a:xfrm>
        </p:spPr>
      </p:pic>
      <p:sp>
        <p:nvSpPr>
          <p:cNvPr id="4" name="TextBox 3"/>
          <p:cNvSpPr txBox="1"/>
          <p:nvPr/>
        </p:nvSpPr>
        <p:spPr>
          <a:xfrm>
            <a:off x="865094" y="5867401"/>
            <a:ext cx="7848600" cy="646331"/>
          </a:xfrm>
          <a:prstGeom prst="rect">
            <a:avLst/>
          </a:prstGeom>
          <a:noFill/>
        </p:spPr>
        <p:txBody>
          <a:bodyPr wrap="square" rtlCol="0">
            <a:spAutoFit/>
          </a:bodyPr>
          <a:lstStyle/>
          <a:p>
            <a:r>
              <a:rPr lang="en-US" dirty="0" smtClean="0"/>
              <a:t>Water binding of raw turkey muscle breast and thigh homogenates as a function of </a:t>
            </a:r>
            <a:r>
              <a:rPr lang="en-US" dirty="0" err="1" smtClean="0"/>
              <a:t>NaCl</a:t>
            </a:r>
            <a:r>
              <a:rPr lang="en-US" dirty="0" smtClean="0"/>
              <a:t> concentration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762000"/>
          </a:xfrm>
        </p:spPr>
        <p:txBody>
          <a:bodyPr>
            <a:normAutofit/>
          </a:bodyPr>
          <a:lstStyle/>
          <a:p>
            <a:pPr eaLnBrk="1" hangingPunct="1"/>
            <a:r>
              <a:rPr lang="en-US" dirty="0" smtClean="0"/>
              <a:t>Proteins as Emulsifiers</a:t>
            </a:r>
            <a:endParaRPr lang="en-US" sz="7200" dirty="0" smtClean="0"/>
          </a:p>
        </p:txBody>
      </p:sp>
      <p:pic>
        <p:nvPicPr>
          <p:cNvPr id="15363" name="Picture 4" descr="Prot Emulsions"/>
          <p:cNvPicPr>
            <a:picLocks noGrp="1" noChangeAspect="1" noChangeArrowheads="1"/>
          </p:cNvPicPr>
          <p:nvPr>
            <p:ph idx="1"/>
          </p:nvPr>
        </p:nvPicPr>
        <p:blipFill rotWithShape="1">
          <a:blip r:embed="rId3" cstate="print"/>
          <a:srcRect b="17460"/>
          <a:stretch/>
        </p:blipFill>
        <p:spPr>
          <a:xfrm>
            <a:off x="228600" y="762000"/>
            <a:ext cx="8610600" cy="4953000"/>
          </a:xfrm>
        </p:spPr>
      </p:pic>
      <p:sp>
        <p:nvSpPr>
          <p:cNvPr id="4" name="TextBox 3"/>
          <p:cNvSpPr txBox="1"/>
          <p:nvPr/>
        </p:nvSpPr>
        <p:spPr>
          <a:xfrm>
            <a:off x="528918" y="5562600"/>
            <a:ext cx="7848600" cy="1200329"/>
          </a:xfrm>
          <a:prstGeom prst="rect">
            <a:avLst/>
          </a:prstGeom>
          <a:noFill/>
        </p:spPr>
        <p:txBody>
          <a:bodyPr wrap="square" rtlCol="0">
            <a:spAutoFit/>
          </a:bodyPr>
          <a:lstStyle/>
          <a:p>
            <a:r>
              <a:rPr lang="en-US" dirty="0" smtClean="0"/>
              <a:t>Formation of temporary and protein stabilized emulsions a) temporary emulsions are formed between oil and water when no emulsifier is added. The emulsion breaks quickly b) proteins can act as emulsifiers to stabilize emulsions by reducing the interfacial tension between oil and water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609600"/>
          </a:xfrm>
        </p:spPr>
        <p:txBody>
          <a:bodyPr>
            <a:noAutofit/>
          </a:bodyPr>
          <a:lstStyle/>
          <a:p>
            <a:pPr eaLnBrk="1" hangingPunct="1"/>
            <a:r>
              <a:rPr lang="en-US" sz="4800" dirty="0" smtClean="0"/>
              <a:t>Emulsification Factors</a:t>
            </a:r>
          </a:p>
        </p:txBody>
      </p:sp>
      <p:pic>
        <p:nvPicPr>
          <p:cNvPr id="16387" name="Picture 4" descr="Emul factors"/>
          <p:cNvPicPr>
            <a:picLocks noGrp="1" noChangeAspect="1" noChangeArrowheads="1"/>
          </p:cNvPicPr>
          <p:nvPr>
            <p:ph idx="1"/>
          </p:nvPr>
        </p:nvPicPr>
        <p:blipFill rotWithShape="1">
          <a:blip r:embed="rId3" cstate="print"/>
          <a:srcRect t="22704"/>
          <a:stretch/>
        </p:blipFill>
        <p:spPr>
          <a:xfrm>
            <a:off x="712694" y="2187388"/>
            <a:ext cx="6934200" cy="4648200"/>
          </a:xfrm>
        </p:spPr>
      </p:pic>
      <p:sp>
        <p:nvSpPr>
          <p:cNvPr id="4" name="TextBox 3"/>
          <p:cNvSpPr txBox="1"/>
          <p:nvPr/>
        </p:nvSpPr>
        <p:spPr>
          <a:xfrm>
            <a:off x="647700" y="1219200"/>
            <a:ext cx="7848600" cy="830997"/>
          </a:xfrm>
          <a:prstGeom prst="rect">
            <a:avLst/>
          </a:prstGeom>
          <a:noFill/>
        </p:spPr>
        <p:txBody>
          <a:bodyPr wrap="square" rtlCol="0">
            <a:spAutoFit/>
          </a:bodyPr>
          <a:lstStyle/>
          <a:p>
            <a:pPr algn="ctr"/>
            <a:r>
              <a:rPr lang="en-US" sz="2400" dirty="0" smtClean="0"/>
              <a:t>Factors affecting formation and stability of protein-based emulsions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quality</a:t>
            </a:r>
            <a:endParaRPr lang="en-US" dirty="0"/>
          </a:p>
        </p:txBody>
      </p:sp>
      <p:sp>
        <p:nvSpPr>
          <p:cNvPr id="3" name="Content Placeholder 2"/>
          <p:cNvSpPr>
            <a:spLocks noGrp="1"/>
          </p:cNvSpPr>
          <p:nvPr>
            <p:ph idx="1"/>
          </p:nvPr>
        </p:nvSpPr>
        <p:spPr/>
        <p:txBody>
          <a:bodyPr/>
          <a:lstStyle/>
          <a:p>
            <a:r>
              <a:rPr lang="en-US" dirty="0" smtClean="0"/>
              <a:t>Ability of protein to satisfy nutritional requirements</a:t>
            </a:r>
          </a:p>
          <a:p>
            <a:endParaRPr lang="en-US" dirty="0" smtClean="0"/>
          </a:p>
          <a:p>
            <a:r>
              <a:rPr lang="en-US" dirty="0" smtClean="0"/>
              <a:t>Important when intake is marginal</a:t>
            </a:r>
          </a:p>
          <a:p>
            <a:endParaRPr lang="en-US" dirty="0" smtClean="0"/>
          </a:p>
          <a:p>
            <a:r>
              <a:rPr lang="en-US" dirty="0" smtClean="0"/>
              <a:t>Most common limiting </a:t>
            </a:r>
            <a:r>
              <a:rPr lang="en-US" dirty="0" err="1" smtClean="0"/>
              <a:t>a.a.s</a:t>
            </a:r>
            <a:r>
              <a:rPr lang="en-US" dirty="0" smtClean="0"/>
              <a:t> </a:t>
            </a:r>
          </a:p>
          <a:p>
            <a:pPr lvl="1"/>
            <a:r>
              <a:rPr lang="en-US" dirty="0" smtClean="0"/>
              <a:t>sulfur (</a:t>
            </a:r>
            <a:r>
              <a:rPr lang="en-US" dirty="0" err="1" smtClean="0"/>
              <a:t>methionine</a:t>
            </a:r>
            <a:r>
              <a:rPr lang="en-US" dirty="0" smtClean="0"/>
              <a:t>, </a:t>
            </a:r>
            <a:r>
              <a:rPr lang="en-US" dirty="0" err="1" smtClean="0"/>
              <a:t>cysteine</a:t>
            </a:r>
            <a:r>
              <a:rPr lang="en-US" dirty="0" smtClean="0"/>
              <a:t>)</a:t>
            </a:r>
          </a:p>
          <a:p>
            <a:pPr lvl="1"/>
            <a:r>
              <a:rPr lang="en-US" dirty="0" smtClean="0"/>
              <a:t>lysine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762000"/>
          </a:xfrm>
        </p:spPr>
        <p:txBody>
          <a:bodyPr>
            <a:normAutofit/>
          </a:bodyPr>
          <a:lstStyle/>
          <a:p>
            <a:pPr eaLnBrk="1" hangingPunct="1"/>
            <a:r>
              <a:rPr lang="en-US" sz="3600" dirty="0" smtClean="0"/>
              <a:t>Measuring Emulsification Ability of Proteins</a:t>
            </a:r>
          </a:p>
        </p:txBody>
      </p:sp>
      <p:sp>
        <p:nvSpPr>
          <p:cNvPr id="4" name="TextBox 3"/>
          <p:cNvSpPr txBox="1"/>
          <p:nvPr/>
        </p:nvSpPr>
        <p:spPr>
          <a:xfrm>
            <a:off x="457200" y="1371600"/>
            <a:ext cx="7543800" cy="4308872"/>
          </a:xfrm>
          <a:prstGeom prst="rect">
            <a:avLst/>
          </a:prstGeom>
          <a:noFill/>
        </p:spPr>
        <p:txBody>
          <a:bodyPr wrap="square" rtlCol="0">
            <a:spAutoFit/>
          </a:bodyPr>
          <a:lstStyle/>
          <a:p>
            <a:pPr>
              <a:buFont typeface="Arial" pitchFamily="34" charset="0"/>
              <a:buChar char="•"/>
            </a:pPr>
            <a:r>
              <a:rPr lang="en-US" sz="3200" dirty="0" smtClean="0"/>
              <a:t>Emulsion stability</a:t>
            </a:r>
          </a:p>
          <a:p>
            <a:pPr lvl="1"/>
            <a:r>
              <a:rPr lang="en-US" sz="2800" dirty="0" smtClean="0"/>
              <a:t>-</a:t>
            </a:r>
            <a:r>
              <a:rPr lang="en-US" sz="2400" dirty="0" smtClean="0"/>
              <a:t>Rate of creaming is high for droplets &gt;5 micrometers in diameter</a:t>
            </a:r>
          </a:p>
          <a:p>
            <a:pPr lvl="1"/>
            <a:r>
              <a:rPr lang="en-US" sz="2400" dirty="0" smtClean="0"/>
              <a:t>-For smaller particles accelerated tests used</a:t>
            </a:r>
            <a:endParaRPr lang="en-US" sz="2800" dirty="0" smtClean="0"/>
          </a:p>
          <a:p>
            <a:pPr lvl="2">
              <a:buFont typeface="Arial" pitchFamily="34" charset="0"/>
              <a:buChar char="•"/>
            </a:pPr>
            <a:r>
              <a:rPr lang="en-US" sz="2000" dirty="0" smtClean="0"/>
              <a:t>i.e. centrifuge</a:t>
            </a:r>
            <a:endParaRPr lang="en-US" sz="2400" dirty="0" smtClean="0"/>
          </a:p>
          <a:p>
            <a:pPr lvl="2">
              <a:buFont typeface="Arial" pitchFamily="34" charset="0"/>
              <a:buChar char="•"/>
            </a:pPr>
            <a:endParaRPr lang="en-US" sz="2800" dirty="0" smtClean="0"/>
          </a:p>
          <a:p>
            <a:pPr lvl="2">
              <a:buFont typeface="Arial" pitchFamily="34" charset="0"/>
              <a:buChar char="•"/>
            </a:pPr>
            <a:endParaRPr lang="en-US" dirty="0" smtClean="0"/>
          </a:p>
          <a:p>
            <a:pPr>
              <a:buFont typeface="Arial" pitchFamily="34" charset="0"/>
              <a:buChar char="•"/>
            </a:pPr>
            <a:r>
              <a:rPr lang="en-US" sz="2800" dirty="0" smtClean="0"/>
              <a:t>Emulsion capacity</a:t>
            </a:r>
          </a:p>
          <a:p>
            <a:pPr lvl="1"/>
            <a:r>
              <a:rPr lang="en-US" sz="2400" dirty="0" smtClean="0"/>
              <a:t>-How much lipid can a protein emulsify</a:t>
            </a:r>
          </a:p>
          <a:p>
            <a:pPr lvl="1"/>
            <a:r>
              <a:rPr lang="en-US" sz="2400" dirty="0" smtClean="0"/>
              <a:t>-Measured by adding lipid to emulsion under shear</a:t>
            </a:r>
          </a:p>
          <a:p>
            <a:pPr lvl="1"/>
            <a:r>
              <a:rPr lang="en-US" sz="2400" dirty="0" smtClean="0"/>
              <a:t>-Rapid loss of viscosity at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533400"/>
          </a:xfrm>
        </p:spPr>
        <p:txBody>
          <a:bodyPr/>
          <a:lstStyle/>
          <a:p>
            <a:pPr eaLnBrk="1" hangingPunct="1"/>
            <a:r>
              <a:rPr lang="en-US" sz="2400" smtClean="0"/>
              <a:t>Protein Foam Formation</a:t>
            </a:r>
          </a:p>
        </p:txBody>
      </p:sp>
      <p:pic>
        <p:nvPicPr>
          <p:cNvPr id="18435" name="Picture 4" descr="Protein foams"/>
          <p:cNvPicPr>
            <a:picLocks noGrp="1" noChangeAspect="1" noChangeArrowheads="1"/>
          </p:cNvPicPr>
          <p:nvPr>
            <p:ph idx="1"/>
          </p:nvPr>
        </p:nvPicPr>
        <p:blipFill rotWithShape="1">
          <a:blip r:embed="rId3" cstate="print"/>
          <a:srcRect b="15000"/>
          <a:stretch/>
        </p:blipFill>
        <p:spPr>
          <a:xfrm>
            <a:off x="1524000" y="762000"/>
            <a:ext cx="5638800" cy="5181600"/>
          </a:xfrm>
        </p:spPr>
      </p:pic>
      <p:sp>
        <p:nvSpPr>
          <p:cNvPr id="4" name="TextBox 3"/>
          <p:cNvSpPr txBox="1"/>
          <p:nvPr/>
        </p:nvSpPr>
        <p:spPr>
          <a:xfrm>
            <a:off x="1676400" y="6089739"/>
            <a:ext cx="5791200" cy="369332"/>
          </a:xfrm>
          <a:prstGeom prst="rect">
            <a:avLst/>
          </a:prstGeom>
          <a:noFill/>
        </p:spPr>
        <p:txBody>
          <a:bodyPr wrap="square" rtlCol="0">
            <a:spAutoFit/>
          </a:bodyPr>
          <a:lstStyle/>
          <a:p>
            <a:r>
              <a:rPr lang="en-US" dirty="0" smtClean="0"/>
              <a:t>Behavior of proteins during foam formation and collapse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838200"/>
          </a:xfrm>
        </p:spPr>
        <p:txBody>
          <a:bodyPr/>
          <a:lstStyle/>
          <a:p>
            <a:pPr eaLnBrk="1" hangingPunct="1"/>
            <a:r>
              <a:rPr lang="en-US" sz="2400" smtClean="0"/>
              <a:t>Measurement of Foaming Ability</a:t>
            </a:r>
          </a:p>
        </p:txBody>
      </p:sp>
      <p:pic>
        <p:nvPicPr>
          <p:cNvPr id="19459" name="Picture 4" descr="Foam Measurement"/>
          <p:cNvPicPr>
            <a:picLocks noGrp="1" noChangeAspect="1" noChangeArrowheads="1"/>
          </p:cNvPicPr>
          <p:nvPr>
            <p:ph idx="1"/>
          </p:nvPr>
        </p:nvPicPr>
        <p:blipFill>
          <a:blip r:embed="rId3" cstate="print"/>
          <a:srcRect/>
          <a:stretch>
            <a:fillRect/>
          </a:stretch>
        </p:blipFill>
        <p:spPr>
          <a:xfrm>
            <a:off x="1143000" y="1016000"/>
            <a:ext cx="7239000" cy="5842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Denaturation</a:t>
            </a:r>
            <a:endParaRPr lang="en-US" dirty="0"/>
          </a:p>
        </p:txBody>
      </p:sp>
      <p:sp>
        <p:nvSpPr>
          <p:cNvPr id="3" name="Content Placeholder 2"/>
          <p:cNvSpPr>
            <a:spLocks noGrp="1"/>
          </p:cNvSpPr>
          <p:nvPr>
            <p:ph idx="1"/>
          </p:nvPr>
        </p:nvSpPr>
        <p:spPr/>
        <p:txBody>
          <a:bodyPr/>
          <a:lstStyle/>
          <a:p>
            <a:r>
              <a:rPr lang="en-US" dirty="0" smtClean="0"/>
              <a:t>Protein function depends on 3D shape</a:t>
            </a:r>
          </a:p>
          <a:p>
            <a:pPr lvl="1"/>
            <a:r>
              <a:rPr lang="en-US" sz="2000" dirty="0" smtClean="0">
                <a:hlinkClick r:id="rId2"/>
              </a:rPr>
              <a:t>http://www.youtube.com/watch?v=_xF96sNWnK4</a:t>
            </a:r>
            <a:endParaRPr lang="en-US" sz="2000" dirty="0" smtClean="0"/>
          </a:p>
          <a:p>
            <a:pPr lvl="1"/>
            <a:endParaRPr lang="en-US" sz="2000" dirty="0" smtClean="0"/>
          </a:p>
          <a:p>
            <a:r>
              <a:rPr lang="en-US" dirty="0" smtClean="0"/>
              <a:t>Changing shape results in activity loss</a:t>
            </a:r>
          </a:p>
          <a:p>
            <a:r>
              <a:rPr lang="en-US" b="1" i="1" dirty="0" err="1" smtClean="0"/>
              <a:t>Denaturation</a:t>
            </a:r>
            <a:r>
              <a:rPr lang="en-US" dirty="0" smtClean="0"/>
              <a:t>-change in native structure</a:t>
            </a:r>
          </a:p>
          <a:p>
            <a:endParaRPr lang="en-US" dirty="0" smtClean="0"/>
          </a:p>
          <a:p>
            <a:r>
              <a:rPr lang="en-US" dirty="0" smtClean="0"/>
              <a:t>∆ 2°, 3°, 4° structure</a:t>
            </a:r>
          </a:p>
          <a:p>
            <a:r>
              <a:rPr lang="en-US" dirty="0" smtClean="0"/>
              <a:t>May be reversible</a:t>
            </a:r>
          </a:p>
        </p:txBody>
      </p:sp>
    </p:spTree>
    <p:extLst>
      <p:ext uri="{BB962C8B-B14F-4D97-AF65-F5344CB8AC3E}">
        <p14:creationId xmlns:p14="http://schemas.microsoft.com/office/powerpoint/2010/main" val="12556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Denaturation</a:t>
            </a:r>
            <a:endParaRPr lang="en-US" dirty="0"/>
          </a:p>
        </p:txBody>
      </p:sp>
      <p:sp>
        <p:nvSpPr>
          <p:cNvPr id="3" name="Content Placeholder 2"/>
          <p:cNvSpPr>
            <a:spLocks noGrp="1"/>
          </p:cNvSpPr>
          <p:nvPr>
            <p:ph idx="1"/>
          </p:nvPr>
        </p:nvSpPr>
        <p:spPr/>
        <p:txBody>
          <a:bodyPr>
            <a:normAutofit fontScale="92500"/>
          </a:bodyPr>
          <a:lstStyle/>
          <a:p>
            <a:r>
              <a:rPr lang="en-US" dirty="0" smtClean="0"/>
              <a:t>Factors</a:t>
            </a:r>
          </a:p>
          <a:p>
            <a:pPr lvl="1"/>
            <a:r>
              <a:rPr lang="en-US" dirty="0" smtClean="0"/>
              <a:t>Heat</a:t>
            </a:r>
          </a:p>
          <a:p>
            <a:pPr lvl="1"/>
            <a:r>
              <a:rPr lang="en-US" dirty="0" smtClean="0"/>
              <a:t>Sheer</a:t>
            </a:r>
          </a:p>
          <a:p>
            <a:pPr lvl="1"/>
            <a:r>
              <a:rPr lang="en-US" dirty="0" smtClean="0"/>
              <a:t>Hydrostatic pressure</a:t>
            </a:r>
          </a:p>
          <a:p>
            <a:pPr lvl="1"/>
            <a:r>
              <a:rPr lang="en-US" dirty="0" smtClean="0"/>
              <a:t>Acid/base</a:t>
            </a:r>
          </a:p>
          <a:p>
            <a:pPr lvl="1"/>
            <a:r>
              <a:rPr lang="en-US" dirty="0" smtClean="0"/>
              <a:t>Salt</a:t>
            </a:r>
            <a:endParaRPr lang="en-US" dirty="0" smtClean="0"/>
          </a:p>
          <a:p>
            <a:pPr lvl="1"/>
            <a:endParaRPr lang="en-US" dirty="0" smtClean="0"/>
          </a:p>
          <a:p>
            <a:r>
              <a:rPr lang="en-US" dirty="0" smtClean="0"/>
              <a:t>Used to manipulate texture of foods</a:t>
            </a:r>
          </a:p>
          <a:p>
            <a:r>
              <a:rPr lang="en-US" dirty="0" smtClean="0"/>
              <a:t>May decrease (milk) or increase (soy) solubility</a:t>
            </a:r>
          </a:p>
        </p:txBody>
      </p:sp>
    </p:spTree>
    <p:extLst>
      <p:ext uri="{BB962C8B-B14F-4D97-AF65-F5344CB8AC3E}">
        <p14:creationId xmlns:p14="http://schemas.microsoft.com/office/powerpoint/2010/main" val="26760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Hydrolysis</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smtClean="0"/>
              <a:t>Chemical (acid) or enzymatic</a:t>
            </a:r>
          </a:p>
          <a:p>
            <a:pPr>
              <a:spcAft>
                <a:spcPts val="1200"/>
              </a:spcAft>
            </a:pPr>
            <a:r>
              <a:rPr lang="en-US" dirty="0" smtClean="0"/>
              <a:t>May affect ingredient functionality</a:t>
            </a:r>
          </a:p>
          <a:p>
            <a:pPr lvl="1">
              <a:spcAft>
                <a:spcPts val="1200"/>
              </a:spcAft>
            </a:pPr>
            <a:r>
              <a:rPr lang="en-US" dirty="0" smtClean="0"/>
              <a:t>Soy &amp;  fish proteins have increased water binding and emulsion capabilities</a:t>
            </a:r>
          </a:p>
          <a:p>
            <a:pPr>
              <a:spcAft>
                <a:spcPts val="1200"/>
              </a:spcAft>
            </a:pPr>
            <a:r>
              <a:rPr lang="en-US" dirty="0" smtClean="0"/>
              <a:t>Limited enzymatic treatment of soy protein increases solubility at </a:t>
            </a:r>
            <a:r>
              <a:rPr lang="en-US" dirty="0" err="1" smtClean="0"/>
              <a:t>isoelectric</a:t>
            </a:r>
            <a:r>
              <a:rPr lang="en-US" dirty="0" smtClean="0"/>
              <a:t> point</a:t>
            </a:r>
          </a:p>
          <a:p>
            <a:pPr>
              <a:spcAft>
                <a:spcPts val="1200"/>
              </a:spcAft>
            </a:pPr>
            <a:r>
              <a:rPr lang="en-US" dirty="0" smtClean="0"/>
              <a:t>May affect sensory properties</a:t>
            </a:r>
          </a:p>
          <a:p>
            <a:pPr lvl="1">
              <a:spcAft>
                <a:spcPts val="1200"/>
              </a:spcAft>
            </a:pPr>
            <a:r>
              <a:rPr lang="en-US" dirty="0" smtClean="0"/>
              <a:t>i.e. fish sauces</a:t>
            </a:r>
            <a:endParaRPr lang="en-US" dirty="0"/>
          </a:p>
        </p:txBody>
      </p:sp>
    </p:spTree>
    <p:extLst>
      <p:ext uri="{BB962C8B-B14F-4D97-AF65-F5344CB8AC3E}">
        <p14:creationId xmlns:p14="http://schemas.microsoft.com/office/powerpoint/2010/main" val="12712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processing</a:t>
            </a:r>
            <a:endParaRPr lang="en-US" dirty="0"/>
          </a:p>
        </p:txBody>
      </p:sp>
      <p:sp>
        <p:nvSpPr>
          <p:cNvPr id="3" name="Content Placeholder 2"/>
          <p:cNvSpPr>
            <a:spLocks noGrp="1"/>
          </p:cNvSpPr>
          <p:nvPr>
            <p:ph idx="1"/>
          </p:nvPr>
        </p:nvSpPr>
        <p:spPr/>
        <p:txBody>
          <a:bodyPr/>
          <a:lstStyle/>
          <a:p>
            <a:r>
              <a:rPr lang="en-US" dirty="0" smtClean="0"/>
              <a:t>May improve protein quality by inactivating protease inhibitors</a:t>
            </a:r>
          </a:p>
          <a:p>
            <a:pPr lvl="1"/>
            <a:r>
              <a:rPr lang="en-US" dirty="0" smtClean="0"/>
              <a:t>i.e. soybean </a:t>
            </a:r>
            <a:r>
              <a:rPr lang="en-US" dirty="0" err="1" smtClean="0"/>
              <a:t>trypsin</a:t>
            </a:r>
            <a:r>
              <a:rPr lang="en-US" dirty="0" smtClean="0"/>
              <a:t> inhibitor</a:t>
            </a:r>
          </a:p>
          <a:p>
            <a:pPr lvl="1"/>
            <a:endParaRPr lang="en-US" dirty="0" smtClean="0"/>
          </a:p>
          <a:p>
            <a:r>
              <a:rPr lang="en-US" dirty="0" smtClean="0"/>
              <a:t>Facilitates digestion by promoting unfolding of protein structure</a:t>
            </a:r>
          </a:p>
          <a:p>
            <a:endParaRPr lang="en-US" dirty="0" smtClean="0"/>
          </a:p>
          <a:p>
            <a:r>
              <a:rPr lang="en-US" dirty="0" smtClean="0"/>
              <a:t>Develops flavor via protein interactions</a:t>
            </a:r>
            <a:endParaRPr lang="en-US" dirty="0"/>
          </a:p>
        </p:txBody>
      </p:sp>
    </p:spTree>
    <p:extLst>
      <p:ext uri="{BB962C8B-B14F-4D97-AF65-F5344CB8AC3E}">
        <p14:creationId xmlns:p14="http://schemas.microsoft.com/office/powerpoint/2010/main" val="260619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28600"/>
            <a:ext cx="7772400" cy="685800"/>
          </a:xfrm>
        </p:spPr>
        <p:txBody>
          <a:bodyPr/>
          <a:lstStyle/>
          <a:p>
            <a:pPr eaLnBrk="1" hangingPunct="1"/>
            <a:r>
              <a:rPr lang="en-US" sz="2400" smtClean="0"/>
              <a:t>Amino Acid Stability</a:t>
            </a:r>
          </a:p>
        </p:txBody>
      </p:sp>
      <p:pic>
        <p:nvPicPr>
          <p:cNvPr id="21507" name="Picture 4" descr="Amino A stabiity"/>
          <p:cNvPicPr>
            <a:picLocks noGrp="1" noChangeAspect="1" noChangeArrowheads="1"/>
          </p:cNvPicPr>
          <p:nvPr>
            <p:ph idx="1"/>
          </p:nvPr>
        </p:nvPicPr>
        <p:blipFill>
          <a:blip r:embed="rId3" cstate="print"/>
          <a:srcRect/>
          <a:stretch>
            <a:fillRect/>
          </a:stretch>
        </p:blipFill>
        <p:spPr>
          <a:xfrm>
            <a:off x="0" y="914400"/>
            <a:ext cx="8915400" cy="4953000"/>
          </a:xfrm>
        </p:spPr>
      </p:pic>
    </p:spTree>
    <p:extLst>
      <p:ext uri="{BB962C8B-B14F-4D97-AF65-F5344CB8AC3E}">
        <p14:creationId xmlns:p14="http://schemas.microsoft.com/office/powerpoint/2010/main" val="2711213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Protein quality</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a:spcAft>
                <a:spcPts val="1200"/>
              </a:spcAft>
            </a:pPr>
            <a:r>
              <a:rPr lang="en-US" dirty="0" smtClean="0"/>
              <a:t>Based on amino acid content</a:t>
            </a:r>
          </a:p>
          <a:p>
            <a:pPr>
              <a:spcAft>
                <a:spcPts val="1200"/>
              </a:spcAft>
            </a:pPr>
            <a:r>
              <a:rPr lang="en-US" dirty="0" smtClean="0"/>
              <a:t>Essential </a:t>
            </a:r>
            <a:r>
              <a:rPr lang="en-US" dirty="0" err="1" smtClean="0"/>
              <a:t>a.a</a:t>
            </a:r>
            <a:r>
              <a:rPr lang="en-US" dirty="0" smtClean="0"/>
              <a:t>. in smallest [conc.] is ‘limiting’</a:t>
            </a:r>
          </a:p>
          <a:p>
            <a:pPr>
              <a:spcAft>
                <a:spcPts val="1200"/>
              </a:spcAft>
            </a:pPr>
            <a:r>
              <a:rPr lang="en-US" dirty="0" smtClean="0"/>
              <a:t>Methods</a:t>
            </a:r>
          </a:p>
          <a:p>
            <a:pPr lvl="1">
              <a:spcAft>
                <a:spcPts val="1200"/>
              </a:spcAft>
            </a:pPr>
            <a:r>
              <a:rPr lang="en-US" b="1" i="1" dirty="0" smtClean="0"/>
              <a:t>PDCAAS</a:t>
            </a:r>
            <a:r>
              <a:rPr lang="en-US" dirty="0" smtClean="0"/>
              <a:t>-protein digestibility correct amino acid score</a:t>
            </a:r>
          </a:p>
          <a:p>
            <a:pPr lvl="1">
              <a:spcAft>
                <a:spcPts val="1200"/>
              </a:spcAft>
            </a:pPr>
            <a:r>
              <a:rPr lang="en-US" b="1" i="1" dirty="0" smtClean="0"/>
              <a:t>Protein efficiency ratio</a:t>
            </a:r>
            <a:r>
              <a:rPr lang="en-US" dirty="0" smtClean="0"/>
              <a:t>-growth of rat on limited protein content</a:t>
            </a:r>
          </a:p>
          <a:p>
            <a:pPr lvl="1">
              <a:spcAft>
                <a:spcPts val="1200"/>
              </a:spcAft>
            </a:pPr>
            <a:r>
              <a:rPr lang="en-US" b="1" i="1" dirty="0" smtClean="0"/>
              <a:t>Biological value</a:t>
            </a:r>
            <a:r>
              <a:rPr lang="en-US" i="1" dirty="0" smtClean="0"/>
              <a:t>- </a:t>
            </a:r>
            <a:r>
              <a:rPr lang="en-US" dirty="0" smtClean="0"/>
              <a:t>nitrogen retention</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quality &amp; labels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 y="1524000"/>
            <a:ext cx="80010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functionality</a:t>
            </a:r>
            <a:endParaRPr lang="en-US" dirty="0"/>
          </a:p>
        </p:txBody>
      </p:sp>
      <p:sp>
        <p:nvSpPr>
          <p:cNvPr id="3" name="Content Placeholder 2"/>
          <p:cNvSpPr>
            <a:spLocks noGrp="1"/>
          </p:cNvSpPr>
          <p:nvPr>
            <p:ph idx="1"/>
          </p:nvPr>
        </p:nvSpPr>
        <p:spPr/>
        <p:txBody>
          <a:bodyPr/>
          <a:lstStyle/>
          <a:p>
            <a:r>
              <a:rPr lang="en-US" dirty="0" smtClean="0"/>
              <a:t>Non nutritive roles ingredients play in foods</a:t>
            </a:r>
          </a:p>
          <a:p>
            <a:endParaRPr lang="en-US" dirty="0" smtClean="0"/>
          </a:p>
          <a:p>
            <a:r>
              <a:rPr lang="en-US" dirty="0" smtClean="0"/>
              <a:t>Physical and chemical properties that affect behavior of molecules in foods</a:t>
            </a:r>
          </a:p>
          <a:p>
            <a:endParaRPr lang="en-US" dirty="0" smtClean="0"/>
          </a:p>
          <a:p>
            <a:r>
              <a:rPr lang="en-US" dirty="0" smtClean="0"/>
              <a:t>Examples-</a:t>
            </a:r>
          </a:p>
          <a:p>
            <a:pPr lvl="1"/>
            <a:r>
              <a:rPr lang="en-US" dirty="0" smtClean="0"/>
              <a:t>Solubility, gelation, emulsification, foaming, water holding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Functional prop"/>
          <p:cNvPicPr>
            <a:picLocks noGrp="1" noChangeAspect="1" noChangeArrowheads="1"/>
          </p:cNvPicPr>
          <p:nvPr>
            <p:ph idx="1"/>
          </p:nvPr>
        </p:nvPicPr>
        <p:blipFill rotWithShape="1">
          <a:blip r:embed="rId3" cstate="print"/>
          <a:srcRect l="5128" t="18309" r="2564" b="15493"/>
          <a:stretch/>
        </p:blipFill>
        <p:spPr>
          <a:xfrm>
            <a:off x="533400" y="2209800"/>
            <a:ext cx="8229600" cy="3581400"/>
          </a:xfrm>
        </p:spPr>
      </p:pic>
      <p:sp>
        <p:nvSpPr>
          <p:cNvPr id="4" name="Title 1"/>
          <p:cNvSpPr>
            <a:spLocks noGrp="1"/>
          </p:cNvSpPr>
          <p:nvPr>
            <p:ph type="title"/>
          </p:nvPr>
        </p:nvSpPr>
        <p:spPr>
          <a:xfrm>
            <a:off x="457200" y="274638"/>
            <a:ext cx="8229600" cy="1143000"/>
          </a:xfrm>
        </p:spPr>
        <p:txBody>
          <a:bodyPr/>
          <a:lstStyle/>
          <a:p>
            <a:r>
              <a:rPr lang="en-US" dirty="0" smtClean="0"/>
              <a:t>Protein functionality</a:t>
            </a:r>
            <a:endParaRPr lang="en-US" dirty="0"/>
          </a:p>
        </p:txBody>
      </p:sp>
      <p:sp>
        <p:nvSpPr>
          <p:cNvPr id="6" name="TextBox 5"/>
          <p:cNvSpPr txBox="1"/>
          <p:nvPr/>
        </p:nvSpPr>
        <p:spPr>
          <a:xfrm>
            <a:off x="381000" y="5903893"/>
            <a:ext cx="8153400" cy="954107"/>
          </a:xfrm>
          <a:prstGeom prst="rect">
            <a:avLst/>
          </a:prstGeom>
          <a:noFill/>
        </p:spPr>
        <p:txBody>
          <a:bodyPr wrap="square" rtlCol="0">
            <a:spAutoFit/>
          </a:bodyPr>
          <a:lstStyle/>
          <a:p>
            <a:r>
              <a:rPr lang="en-US" sz="2800" i="1" dirty="0" smtClean="0"/>
              <a:t>Complex food systems require a number of different ingredient functionalities</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152400"/>
            <a:ext cx="7848600" cy="838200"/>
          </a:xfrm>
        </p:spPr>
        <p:txBody>
          <a:bodyPr>
            <a:normAutofit/>
          </a:bodyPr>
          <a:lstStyle/>
          <a:p>
            <a:pPr eaLnBrk="1" hangingPunct="1"/>
            <a:r>
              <a:rPr lang="en-US" dirty="0" smtClean="0"/>
              <a:t>Protein ingredients</a:t>
            </a:r>
          </a:p>
        </p:txBody>
      </p:sp>
      <p:pic>
        <p:nvPicPr>
          <p:cNvPr id="3075" name="Picture 4" descr="Prot examples"/>
          <p:cNvPicPr>
            <a:picLocks noGrp="1" noChangeAspect="1" noChangeArrowheads="1"/>
          </p:cNvPicPr>
          <p:nvPr>
            <p:ph idx="1"/>
          </p:nvPr>
        </p:nvPicPr>
        <p:blipFill>
          <a:blip r:embed="rId3" cstate="print"/>
          <a:srcRect l="5624" t="3030" r="5800" b="3030"/>
          <a:stretch>
            <a:fillRect/>
          </a:stretch>
        </p:blipFill>
        <p:spPr>
          <a:xfrm>
            <a:off x="457200" y="1219200"/>
            <a:ext cx="4800600" cy="5029200"/>
          </a:xfrm>
        </p:spPr>
      </p:pic>
      <p:sp>
        <p:nvSpPr>
          <p:cNvPr id="4" name="TextBox 3"/>
          <p:cNvSpPr txBox="1"/>
          <p:nvPr/>
        </p:nvSpPr>
        <p:spPr>
          <a:xfrm>
            <a:off x="5257800" y="3124200"/>
            <a:ext cx="3657600" cy="1077218"/>
          </a:xfrm>
          <a:prstGeom prst="rect">
            <a:avLst/>
          </a:prstGeom>
          <a:noFill/>
        </p:spPr>
        <p:txBody>
          <a:bodyPr wrap="square" rtlCol="0">
            <a:spAutoFit/>
          </a:bodyPr>
          <a:lstStyle/>
          <a:p>
            <a:r>
              <a:rPr lang="en-US" sz="3200" dirty="0" smtClean="0"/>
              <a:t>Concentrate=50-80%</a:t>
            </a:r>
          </a:p>
          <a:p>
            <a:r>
              <a:rPr lang="en-US" sz="3200" dirty="0" smtClean="0"/>
              <a:t>Isolate&gt;90%</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915400" cy="990600"/>
          </a:xfrm>
        </p:spPr>
        <p:txBody>
          <a:bodyPr>
            <a:noAutofit/>
          </a:bodyPr>
          <a:lstStyle/>
          <a:p>
            <a:pPr eaLnBrk="1" hangingPunct="1"/>
            <a:r>
              <a:rPr lang="en-US" dirty="0" smtClean="0"/>
              <a:t>Processing effects on functionality</a:t>
            </a:r>
            <a:endParaRPr lang="en-US" sz="7200" dirty="0" smtClean="0"/>
          </a:p>
        </p:txBody>
      </p:sp>
      <p:pic>
        <p:nvPicPr>
          <p:cNvPr id="4099" name="Picture 4" descr="Proc Effects"/>
          <p:cNvPicPr>
            <a:picLocks noGrp="1" noChangeAspect="1" noChangeArrowheads="1"/>
          </p:cNvPicPr>
          <p:nvPr>
            <p:ph idx="1"/>
          </p:nvPr>
        </p:nvPicPr>
        <p:blipFill>
          <a:blip r:embed="rId3" cstate="print"/>
          <a:srcRect b="4089"/>
          <a:stretch>
            <a:fillRect/>
          </a:stretch>
        </p:blipFill>
        <p:spPr>
          <a:xfrm>
            <a:off x="685800" y="1447800"/>
            <a:ext cx="7543800" cy="53625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152400"/>
            <a:ext cx="7772400" cy="762000"/>
          </a:xfrm>
        </p:spPr>
        <p:txBody>
          <a:bodyPr>
            <a:normAutofit/>
          </a:bodyPr>
          <a:lstStyle/>
          <a:p>
            <a:pPr eaLnBrk="1" hangingPunct="1"/>
            <a:r>
              <a:rPr lang="en-US" sz="3200" dirty="0" smtClean="0"/>
              <a:t>Solution behavior due to pH &amp; </a:t>
            </a:r>
            <a:r>
              <a:rPr lang="en-US" sz="3200" dirty="0" err="1" smtClean="0"/>
              <a:t>pI</a:t>
            </a:r>
            <a:endParaRPr lang="en-US" sz="3200" dirty="0" smtClean="0"/>
          </a:p>
        </p:txBody>
      </p:sp>
      <p:pic>
        <p:nvPicPr>
          <p:cNvPr id="5123" name="Picture 4" descr="Repulsion"/>
          <p:cNvPicPr>
            <a:picLocks noGrp="1" noChangeAspect="1" noChangeArrowheads="1"/>
          </p:cNvPicPr>
          <p:nvPr>
            <p:ph idx="1"/>
          </p:nvPr>
        </p:nvPicPr>
        <p:blipFill rotWithShape="1">
          <a:blip r:embed="rId3" cstate="print"/>
          <a:srcRect b="24658"/>
          <a:stretch/>
        </p:blipFill>
        <p:spPr>
          <a:xfrm>
            <a:off x="1981200" y="1295400"/>
            <a:ext cx="5216525" cy="4191000"/>
          </a:xfrm>
        </p:spPr>
      </p:pic>
      <p:sp>
        <p:nvSpPr>
          <p:cNvPr id="2" name="TextBox 1"/>
          <p:cNvSpPr txBox="1"/>
          <p:nvPr/>
        </p:nvSpPr>
        <p:spPr>
          <a:xfrm>
            <a:off x="2056466" y="5638800"/>
            <a:ext cx="5105400" cy="923330"/>
          </a:xfrm>
          <a:prstGeom prst="rect">
            <a:avLst/>
          </a:prstGeom>
          <a:noFill/>
        </p:spPr>
        <p:txBody>
          <a:bodyPr wrap="square" rtlCol="0">
            <a:spAutoFit/>
          </a:bodyPr>
          <a:lstStyle/>
          <a:p>
            <a:r>
              <a:rPr lang="en-US" dirty="0" smtClean="0"/>
              <a:t>Electrostatic forces between protein molecules are determined by the isoelectric point of a protein and the solution pH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7251</TotalTime>
  <Words>605</Words>
  <Application>Microsoft Office PowerPoint</Application>
  <PresentationFormat>On-screen Show (4:3)</PresentationFormat>
  <Paragraphs>130</Paragraphs>
  <Slides>27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XV Protein</vt:lpstr>
      <vt:lpstr>Protein quality</vt:lpstr>
      <vt:lpstr>Protein quality</vt:lpstr>
      <vt:lpstr>Protein quality &amp; labels</vt:lpstr>
      <vt:lpstr>Protein functionality</vt:lpstr>
      <vt:lpstr>Protein functionality</vt:lpstr>
      <vt:lpstr>Protein ingredients</vt:lpstr>
      <vt:lpstr>Processing effects on functionality</vt:lpstr>
      <vt:lpstr>Solution behavior due to pH &amp; pI</vt:lpstr>
      <vt:lpstr>pH Effects on Protein Solubility</vt:lpstr>
      <vt:lpstr>Effects of salts on solubility</vt:lpstr>
      <vt:lpstr>Protein gels</vt:lpstr>
      <vt:lpstr>Gelatin Formation from Collagen</vt:lpstr>
      <vt:lpstr>Heat is  often needed to cause protein gelation</vt:lpstr>
      <vt:lpstr>Water Binding Comparison of Soy, Caseinate, &amp; Whey Protein Concentrates as affected by Temperature</vt:lpstr>
      <vt:lpstr>Effects of pH on water binding by beef muscle homogenates.</vt:lpstr>
      <vt:lpstr>Salt Increases Water Binding in Raw Meat</vt:lpstr>
      <vt:lpstr>Proteins as Emulsifiers</vt:lpstr>
      <vt:lpstr>Emulsification Factors</vt:lpstr>
      <vt:lpstr>Measuring Emulsification Ability of Proteins</vt:lpstr>
      <vt:lpstr>Protein Foam Formation</vt:lpstr>
      <vt:lpstr>Measurement of Foaming Ability</vt:lpstr>
      <vt:lpstr>Denaturation</vt:lpstr>
      <vt:lpstr>Denaturation</vt:lpstr>
      <vt:lpstr>Hydrolysis</vt:lpstr>
      <vt:lpstr>Heat processing</vt:lpstr>
      <vt:lpstr>Amino Acid Stability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Activity</dc:title>
  <dc:creator>Bob</dc:creator>
  <cp:lastModifiedBy>Bob</cp:lastModifiedBy>
  <cp:revision>591</cp:revision>
  <dcterms:created xsi:type="dcterms:W3CDTF">2006-08-16T00:00:00Z</dcterms:created>
  <dcterms:modified xsi:type="dcterms:W3CDTF">2015-10-12T13:50:50Z</dcterms:modified>
</cp:coreProperties>
</file>